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06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26.03.2014</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26.03.2014</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26.03.2014</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a:p>
        </p:txBody>
      </p:sp>
      <p:sp>
        <p:nvSpPr>
          <p:cNvPr id="2" name="Заголовок 1"/>
          <p:cNvSpPr>
            <a:spLocks noGrp="1"/>
          </p:cNvSpPr>
          <p:nvPr>
            <p:ph type="ctrTitle"/>
          </p:nvPr>
        </p:nvSpPr>
        <p:spPr>
          <a:xfrm>
            <a:off x="467544" y="2276872"/>
            <a:ext cx="7772400" cy="1470025"/>
          </a:xfrm>
        </p:spPr>
        <p:txBody>
          <a:bodyPr>
            <a:normAutofit fontScale="90000"/>
          </a:bodyPr>
          <a:lstStyle/>
          <a:p>
            <a:r>
              <a:rPr lang="kk-KZ" b="1" dirty="0" smtClean="0"/>
              <a:t>Тұрмыстық қызмет көрсету.</a:t>
            </a:r>
            <a:r>
              <a:rPr lang="ru-RU" dirty="0" smtClean="0"/>
              <a:t/>
            </a:r>
            <a:br>
              <a:rPr lang="ru-RU" dirty="0" smtClean="0"/>
            </a:br>
            <a:endParaRPr lang="ru-RU" dirty="0"/>
          </a:p>
        </p:txBody>
      </p:sp>
      <p:pic>
        <p:nvPicPr>
          <p:cNvPr id="10242" name="Picture 2"/>
          <p:cNvPicPr>
            <a:picLocks noChangeAspect="1" noChangeArrowheads="1"/>
          </p:cNvPicPr>
          <p:nvPr/>
        </p:nvPicPr>
        <p:blipFill>
          <a:blip r:embed="rId2" cstate="print"/>
          <a:srcRect/>
          <a:stretch>
            <a:fillRect/>
          </a:stretch>
        </p:blipFill>
        <p:spPr bwMode="auto">
          <a:xfrm>
            <a:off x="0" y="3068960"/>
            <a:ext cx="4067944" cy="3789040"/>
          </a:xfrm>
          <a:prstGeom prst="rect">
            <a:avLst/>
          </a:prstGeom>
          <a:noFill/>
          <a:ln w="9525">
            <a:noFill/>
            <a:miter lim="800000"/>
            <a:headEnd/>
            <a:tailEnd/>
          </a:ln>
        </p:spPr>
      </p:pic>
      <p:pic>
        <p:nvPicPr>
          <p:cNvPr id="10243" name="Picture 3"/>
          <p:cNvPicPr>
            <a:picLocks noChangeAspect="1" noChangeArrowheads="1"/>
          </p:cNvPicPr>
          <p:nvPr/>
        </p:nvPicPr>
        <p:blipFill>
          <a:blip r:embed="rId3" cstate="print"/>
          <a:srcRect/>
          <a:stretch>
            <a:fillRect/>
          </a:stretch>
        </p:blipFill>
        <p:spPr bwMode="auto">
          <a:xfrm>
            <a:off x="4211960" y="3068960"/>
            <a:ext cx="4932040" cy="3789040"/>
          </a:xfrm>
          <a:prstGeom prst="rect">
            <a:avLst/>
          </a:prstGeom>
          <a:noFill/>
          <a:ln w="9525">
            <a:noFill/>
            <a:miter lim="800000"/>
            <a:headEnd/>
            <a:tailEnd/>
          </a:ln>
        </p:spPr>
      </p:pic>
      <p:pic>
        <p:nvPicPr>
          <p:cNvPr id="10244" name="Picture 4"/>
          <p:cNvPicPr>
            <a:picLocks noChangeAspect="1" noChangeArrowheads="1"/>
          </p:cNvPicPr>
          <p:nvPr/>
        </p:nvPicPr>
        <p:blipFill>
          <a:blip r:embed="rId4" cstate="print"/>
          <a:srcRect/>
          <a:stretch>
            <a:fillRect/>
          </a:stretch>
        </p:blipFill>
        <p:spPr bwMode="auto">
          <a:xfrm>
            <a:off x="0" y="0"/>
            <a:ext cx="9144000" cy="2492896"/>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lnSpcReduction="20000"/>
          </a:bodyPr>
          <a:lstStyle/>
          <a:p>
            <a:pPr algn="just">
              <a:buNone/>
            </a:pPr>
            <a:r>
              <a:rPr lang="kk-KZ" dirty="0" smtClean="0"/>
              <a:t>     Нарықтық экономика жағдайында үй шаруашылығы, өндірістік және сауда фирмалары арасында, түрлі ұйымдар арасында, қызметкерлер мен фирмалар арасында, соңғысы мен мемлекет арасында әр түрлі экономикалық байланыстар бар. Мұндайда олардың қозғалыс механизмін білмеу себебінен туындайтын нарықтық қатынастар дамуының келеңсіз құбылыстары қоғамның ілгерілеуіне кедергі болатын факторлар қызметін атқарады, осыған байланысты экономикалық әдебиетте шешімдері шаруашылық механизмін жетілдіруде, оның ішінде, қызмет көрсету нарығында сервис сапасын көтеруде аса маңызды роль атқаратын тауар-ақша қатынастары, нарықтық экономиканы дамыту мәселелеріне аса назар аударылып отыр.</a:t>
            </a:r>
            <a:endParaRPr lang="ru-RU" dirty="0" smtClean="0"/>
          </a:p>
          <a:p>
            <a:pPr algn="just">
              <a:buNone/>
            </a:pPr>
            <a:endParaRPr lang="ru-RU" dirty="0"/>
          </a:p>
        </p:txBody>
      </p:sp>
      <p:sp>
        <p:nvSpPr>
          <p:cNvPr id="2" name="Заголовок 1"/>
          <p:cNvSpPr>
            <a:spLocks noGrp="1"/>
          </p:cNvSpPr>
          <p:nvPr>
            <p:ph type="title"/>
          </p:nvPr>
        </p:nvSpPr>
        <p:spPr/>
        <p:txBody>
          <a:bodyPr>
            <a:normAutofit fontScale="90000"/>
          </a:bodyPr>
          <a:lstStyle/>
          <a:p>
            <a:r>
              <a:rPr lang="kk-KZ" dirty="0" smtClean="0"/>
              <a:t/>
            </a:r>
            <a:br>
              <a:rPr lang="kk-KZ" dirty="0" smtClean="0"/>
            </a:br>
            <a:r>
              <a:rPr lang="kk-KZ" dirty="0" smtClean="0"/>
              <a:t>2. Қызмет көрсету нарығы.</a:t>
            </a:r>
            <a:r>
              <a:rPr lang="ru-RU" dirty="0" smtClean="0"/>
              <a:t/>
            </a:r>
            <a:br>
              <a:rPr lang="ru-RU" dirty="0" smtClean="0"/>
            </a:b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just">
              <a:buNone/>
            </a:pPr>
            <a:r>
              <a:rPr lang="kk-KZ" dirty="0" smtClean="0"/>
              <a:t>    Нарық, нәтижесі тауарлар мен қызмет көрсетудің айналым процестері болып саналатын алып-сату қатынастарын болжайды. Қазіргі кезеңде мәселе тек өндіріс туралы ғана болып отырған жоқ, көбіне тауарларды өткізу, сауда қызмет көрсету сапасы туралы да болып отыр. Фирмалардың тиімділігін көтеру мәселелерін шешу енді тауарлар айналымы мен қызмет көрсету саласына аударылып отыр.</a:t>
            </a:r>
            <a:endParaRPr lang="ru-RU" dirty="0" smtClean="0"/>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just">
              <a:buNone/>
            </a:pPr>
            <a:r>
              <a:rPr lang="kk-KZ" dirty="0" smtClean="0"/>
              <a:t>     Қызмет көрсету нарығы барлық нарықтарға ортақ схема бойынша қалыптасады. Қызмет көрсету нарығы сол немесе басқа дәрежеде тұрмыстық, коммуналдық, көліктік, мәдени, білім беру, денсаулық сақтау, делдалдық, ақпараттық және халыққа қызмет көрсету бойынша басқа қызмет түрлерін қамтып отыр. Қызмет көрсету нарығының дербес бөлігі өндірістік қызметтер, яғни өндірісте қызмет көрсету бойынша қызмет түрлері қатысады.</a:t>
            </a:r>
            <a:endParaRPr lang="ru-RU" dirty="0" smtClean="0"/>
          </a:p>
          <a:p>
            <a:endParaRPr lang="ru-RU" dirty="0"/>
          </a:p>
        </p:txBody>
      </p:sp>
      <p:pic>
        <p:nvPicPr>
          <p:cNvPr id="6146" name="Picture 2"/>
          <p:cNvPicPr>
            <a:picLocks noChangeAspect="1" noChangeArrowheads="1"/>
          </p:cNvPicPr>
          <p:nvPr/>
        </p:nvPicPr>
        <p:blipFill>
          <a:blip r:embed="rId2" cstate="print"/>
          <a:srcRect/>
          <a:stretch>
            <a:fillRect/>
          </a:stretch>
        </p:blipFill>
        <p:spPr bwMode="auto">
          <a:xfrm>
            <a:off x="1115616" y="116632"/>
            <a:ext cx="7272808" cy="147637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600201"/>
            <a:ext cx="8229600" cy="2044824"/>
          </a:xfrm>
        </p:spPr>
        <p:txBody>
          <a:bodyPr/>
          <a:lstStyle/>
          <a:p>
            <a:pPr algn="just">
              <a:buNone/>
            </a:pPr>
            <a:r>
              <a:rPr lang="kk-KZ" dirty="0" smtClean="0"/>
              <a:t>      Қызмет қөрсету тарифі мен бағасы – халықтан, кәсіпорындар мен ұйымдардан көрсетілетін қызметтерді пайдаланғаны үшін алынаты ақы.</a:t>
            </a:r>
            <a:endParaRPr lang="ru-RU" dirty="0" smtClean="0"/>
          </a:p>
          <a:p>
            <a:endParaRPr lang="ru-RU" dirty="0"/>
          </a:p>
        </p:txBody>
      </p:sp>
      <p:sp>
        <p:nvSpPr>
          <p:cNvPr id="2" name="Заголовок 1"/>
          <p:cNvSpPr>
            <a:spLocks noGrp="1"/>
          </p:cNvSpPr>
          <p:nvPr>
            <p:ph type="title"/>
          </p:nvPr>
        </p:nvSpPr>
        <p:spPr/>
        <p:txBody>
          <a:bodyPr>
            <a:normAutofit fontScale="90000"/>
          </a:bodyPr>
          <a:lstStyle/>
          <a:p>
            <a:r>
              <a:rPr lang="kk-KZ" dirty="0" smtClean="0"/>
              <a:t/>
            </a:r>
            <a:br>
              <a:rPr lang="kk-KZ" dirty="0" smtClean="0"/>
            </a:br>
            <a:r>
              <a:rPr lang="kk-KZ" dirty="0" smtClean="0"/>
              <a:t>3. Қызмет қөрсету тарифі мен бағасы.</a:t>
            </a:r>
            <a:r>
              <a:rPr lang="ru-RU" dirty="0" smtClean="0"/>
              <a:t/>
            </a:r>
            <a:br>
              <a:rPr lang="ru-RU" dirty="0" smtClean="0"/>
            </a:br>
            <a:endParaRPr lang="ru-RU" dirty="0"/>
          </a:p>
        </p:txBody>
      </p:sp>
      <p:pic>
        <p:nvPicPr>
          <p:cNvPr id="7170" name="Picture 2"/>
          <p:cNvPicPr>
            <a:picLocks noChangeAspect="1" noChangeArrowheads="1"/>
          </p:cNvPicPr>
          <p:nvPr/>
        </p:nvPicPr>
        <p:blipFill>
          <a:blip r:embed="rId2" cstate="print"/>
          <a:srcRect/>
          <a:stretch>
            <a:fillRect/>
          </a:stretch>
        </p:blipFill>
        <p:spPr bwMode="auto">
          <a:xfrm>
            <a:off x="611560" y="4005064"/>
            <a:ext cx="2736304" cy="2852936"/>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3923928" y="3933056"/>
            <a:ext cx="4680520" cy="2924944"/>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solidFill>
            <a:srgbClr val="00B050"/>
          </a:solidFill>
        </p:spPr>
        <p:txBody>
          <a:bodyPr>
            <a:normAutofit/>
          </a:bodyPr>
          <a:lstStyle/>
          <a:p>
            <a:pPr algn="just"/>
            <a:endParaRPr lang="ru-RU" dirty="0"/>
          </a:p>
        </p:txBody>
      </p:sp>
      <p:sp>
        <p:nvSpPr>
          <p:cNvPr id="2" name="Заголовок 1"/>
          <p:cNvSpPr>
            <a:spLocks noGrp="1"/>
          </p:cNvSpPr>
          <p:nvPr>
            <p:ph type="title"/>
          </p:nvPr>
        </p:nvSpPr>
        <p:spPr>
          <a:solidFill>
            <a:schemeClr val="bg2"/>
          </a:solidFill>
        </p:spPr>
        <p:txBody>
          <a:bodyPr/>
          <a:lstStyle/>
          <a:p>
            <a:r>
              <a:rPr lang="kk-KZ" dirty="0" smtClean="0"/>
              <a:t>Түрлері:</a:t>
            </a:r>
            <a:endParaRPr lang="ru-RU" dirty="0"/>
          </a:p>
        </p:txBody>
      </p:sp>
      <p:sp>
        <p:nvSpPr>
          <p:cNvPr id="4" name="Скругленная прямоугольная выноска 3"/>
          <p:cNvSpPr/>
          <p:nvPr/>
        </p:nvSpPr>
        <p:spPr>
          <a:xfrm>
            <a:off x="395536" y="2492896"/>
            <a:ext cx="4176464" cy="2088232"/>
          </a:xfrm>
          <a:prstGeom prst="wedgeRoundRectCallout">
            <a:avLst>
              <a:gd name="adj1" fmla="val 11333"/>
              <a:gd name="adj2" fmla="val -444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kk-KZ" dirty="0" smtClean="0"/>
              <a:t>жүк және жолаушы көлігінің тарифі – жүктер мен жолаушылардың тасымалдағаны үшін көлік ұйымдары жүктерді жөнелтушілерден және халықтан алатын ақы (қ. Тариф); </a:t>
            </a:r>
          </a:p>
        </p:txBody>
      </p:sp>
      <p:sp>
        <p:nvSpPr>
          <p:cNvPr id="5" name="Скругленная прямоугольная выноска 4"/>
          <p:cNvSpPr/>
          <p:nvPr/>
        </p:nvSpPr>
        <p:spPr>
          <a:xfrm>
            <a:off x="5004048" y="1844824"/>
            <a:ext cx="3600400" cy="3960440"/>
          </a:xfrm>
          <a:prstGeom prst="wedgeRoundRectCallout">
            <a:avLst>
              <a:gd name="adj1" fmla="val -15801"/>
              <a:gd name="adj2" fmla="val 5095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kk-KZ" dirty="0" smtClean="0"/>
              <a:t>коммуналдық қызметтер көрсету тарифі – суды, газды, жылу және электр энергиясын пайдаланғаны үшін төленетін ақы. Пәтерақы тұрғын жайларды пайдаланғаны үшін ай сайын алынатын ақы, оның шамасы белгілі бір қала үшін тұрғын алаңның 1 м2 үшін белгіленген ақы мөлшерлемесін, тұрғын үйдің пәтерақы бағасын ескере отырып белгіленеді. </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980728"/>
            <a:ext cx="8229600" cy="5256584"/>
          </a:xfrm>
          <a:solidFill>
            <a:srgbClr val="00B050"/>
          </a:solidFill>
        </p:spPr>
        <p:txBody>
          <a:bodyPr>
            <a:normAutofit fontScale="85000" lnSpcReduction="20000"/>
          </a:bodyPr>
          <a:lstStyle/>
          <a:p>
            <a:pPr algn="just">
              <a:buNone/>
            </a:pPr>
            <a:r>
              <a:rPr lang="kk-KZ" dirty="0" smtClean="0"/>
              <a:t>         Халыққа тұрмыстық қызмет көрсететін кәсіпорындардың тұрмыстық қызметтер көрсету бағасы еркін болады, яғни сұраныс пен ұсыныстың ықпалымен қалыптасады. Қоғамдық тамақтандыру кәсіпорындары өнімінің бағасы тағам мен аспаздық мәзірді дайындайтын осы кәсіпорындар қызметінің ерекшелігімен айқындалады. Байланыс (пошта, телефон, телеграф) қызметін көрсету тарифінде қызмет көрсету шығыны ғана емес, сонымен бірге жекелеген қызметтердің әлеуметтік мәні де ескеріледі. Пошта байланысы көрсететін қызметтің тарифі бірқатар өлшемдерді ескере отырып сараланған, олар: жөнелтімнің (хаттың, сәлем-сауқаттың) салмағы, жөнелтім түрі (жай, тапсырысты, бағалы), жеткізілетін жердің қашықтығы. Сәлем-сауқат жөнелтуге арналған қызмет қөрсету тарифі мен бағасы қашықтық белдеуі бойынша 1 кг салмақ үшін белгіленген. Ақша аударымы үшін ақы аударылатын сомаға және аудару тәсіліне (пошталық, телеграфтық) қарай айқындалған. </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24000"/>
            <a:ext cx="8229600" cy="5334000"/>
          </a:xfrm>
          <a:solidFill>
            <a:srgbClr val="00B050"/>
          </a:solidFill>
        </p:spPr>
        <p:txBody>
          <a:bodyPr>
            <a:normAutofit fontScale="70000" lnSpcReduction="20000"/>
          </a:bodyPr>
          <a:lstStyle/>
          <a:p>
            <a:endParaRPr lang="kk-KZ" dirty="0" smtClean="0"/>
          </a:p>
          <a:p>
            <a:endParaRPr lang="kk-KZ" dirty="0" smtClean="0"/>
          </a:p>
          <a:p>
            <a:endParaRPr lang="kk-KZ" dirty="0" smtClean="0"/>
          </a:p>
          <a:p>
            <a:endParaRPr lang="kk-KZ" dirty="0" smtClean="0"/>
          </a:p>
          <a:p>
            <a:endParaRPr lang="kk-KZ" dirty="0" smtClean="0"/>
          </a:p>
          <a:p>
            <a:endParaRPr lang="kk-KZ" dirty="0" smtClean="0"/>
          </a:p>
          <a:p>
            <a:endParaRPr lang="kk-KZ" dirty="0" smtClean="0"/>
          </a:p>
          <a:p>
            <a:endParaRPr lang="kk-KZ" dirty="0" smtClean="0"/>
          </a:p>
          <a:p>
            <a:endParaRPr lang="kk-KZ" dirty="0" smtClean="0"/>
          </a:p>
          <a:p>
            <a:endParaRPr lang="kk-KZ" dirty="0" smtClean="0"/>
          </a:p>
          <a:p>
            <a:endParaRPr lang="kk-KZ" dirty="0" smtClean="0"/>
          </a:p>
          <a:p>
            <a:endParaRPr lang="kk-KZ" dirty="0" smtClean="0"/>
          </a:p>
          <a:p>
            <a:endParaRPr lang="kk-KZ" dirty="0" smtClean="0"/>
          </a:p>
          <a:p>
            <a:endParaRPr lang="kk-KZ" dirty="0" smtClean="0"/>
          </a:p>
          <a:p>
            <a:endParaRPr lang="kk-KZ" dirty="0" smtClean="0"/>
          </a:p>
          <a:p>
            <a:endParaRPr lang="kk-KZ" dirty="0" smtClean="0"/>
          </a:p>
          <a:p>
            <a:r>
              <a:rPr lang="kk-KZ" dirty="0" smtClean="0"/>
              <a:t>Сымсыз </a:t>
            </a:r>
            <a:r>
              <a:rPr lang="kk-KZ" dirty="0" smtClean="0"/>
              <a:t>байланысты (интернетті, ұялы телефондарды) пайдалану үшін бағаны қызмет көрсетуші компаниялар белгілейді.</a:t>
            </a:r>
            <a:endParaRPr lang="ru-RU" dirty="0"/>
          </a:p>
        </p:txBody>
      </p:sp>
      <p:pic>
        <p:nvPicPr>
          <p:cNvPr id="8194" name="Picture 2"/>
          <p:cNvPicPr>
            <a:picLocks noChangeAspect="1" noChangeArrowheads="1"/>
          </p:cNvPicPr>
          <p:nvPr/>
        </p:nvPicPr>
        <p:blipFill>
          <a:blip r:embed="rId2" cstate="print"/>
          <a:srcRect/>
          <a:stretch>
            <a:fillRect/>
          </a:stretch>
        </p:blipFill>
        <p:spPr bwMode="auto">
          <a:xfrm>
            <a:off x="683568" y="548680"/>
            <a:ext cx="7848872" cy="990600"/>
          </a:xfrm>
          <a:prstGeom prst="rect">
            <a:avLst/>
          </a:prstGeom>
          <a:noFill/>
          <a:ln w="9525">
            <a:noFill/>
            <a:miter lim="800000"/>
            <a:headEnd/>
            <a:tailEnd/>
          </a:ln>
        </p:spPr>
      </p:pic>
      <p:sp>
        <p:nvSpPr>
          <p:cNvPr id="4" name="Овал 3"/>
          <p:cNvSpPr/>
          <p:nvPr/>
        </p:nvSpPr>
        <p:spPr>
          <a:xfrm>
            <a:off x="755576" y="1484784"/>
            <a:ext cx="7560840"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Телеграмма тарифі сөз санына қарай </a:t>
            </a:r>
            <a:endParaRPr lang="ru-RU" dirty="0"/>
          </a:p>
        </p:txBody>
      </p:sp>
      <p:sp>
        <p:nvSpPr>
          <p:cNvPr id="5" name="Скругленная прямоугольная выноска 4"/>
          <p:cNvSpPr/>
          <p:nvPr/>
        </p:nvSpPr>
        <p:spPr>
          <a:xfrm>
            <a:off x="1043608" y="2348880"/>
            <a:ext cx="1490464" cy="612648"/>
          </a:xfrm>
          <a:prstGeom prst="wedgeRoundRectCallout">
            <a:avLst>
              <a:gd name="adj1" fmla="val 35308"/>
              <a:gd name="adj2" fmla="val -853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белгіленген</a:t>
            </a:r>
            <a:endParaRPr lang="ru-RU" dirty="0"/>
          </a:p>
        </p:txBody>
      </p:sp>
      <p:sp>
        <p:nvSpPr>
          <p:cNvPr id="6" name="Скругленная прямоугольная выноска 5"/>
          <p:cNvSpPr/>
          <p:nvPr/>
        </p:nvSpPr>
        <p:spPr>
          <a:xfrm>
            <a:off x="4644008" y="2492896"/>
            <a:ext cx="3600400" cy="576064"/>
          </a:xfrm>
          <a:prstGeom prst="wedgeRoundRectCallout">
            <a:avLst>
              <a:gd name="adj1" fmla="val -938"/>
              <a:gd name="adj2" fmla="val -11913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жеткізудің жеделдігіне (жай, жедел)</a:t>
            </a:r>
            <a:endParaRPr lang="ru-RU" dirty="0"/>
          </a:p>
        </p:txBody>
      </p:sp>
      <p:sp>
        <p:nvSpPr>
          <p:cNvPr id="11" name="Горизонтальный свиток 10"/>
          <p:cNvSpPr/>
          <p:nvPr/>
        </p:nvSpPr>
        <p:spPr>
          <a:xfrm>
            <a:off x="395536" y="3429000"/>
            <a:ext cx="4671392" cy="72008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solidFill>
                  <a:srgbClr val="FF0000"/>
                </a:solidFill>
              </a:rPr>
              <a:t>Халықаррлық телефонмен сөйлесу тарифі сөйлескен минутқа қарай</a:t>
            </a:r>
            <a:endParaRPr lang="ru-RU" b="1" dirty="0">
              <a:solidFill>
                <a:srgbClr val="FF0000"/>
              </a:solidFill>
            </a:endParaRPr>
          </a:p>
        </p:txBody>
      </p:sp>
      <p:sp>
        <p:nvSpPr>
          <p:cNvPr id="12" name="Скругленная прямоугольная выноска 11"/>
          <p:cNvSpPr/>
          <p:nvPr/>
        </p:nvSpPr>
        <p:spPr>
          <a:xfrm>
            <a:off x="5652120" y="4077072"/>
            <a:ext cx="2592288" cy="288032"/>
          </a:xfrm>
          <a:prstGeom prst="wedgeRoundRectCallout">
            <a:avLst>
              <a:gd name="adj1" fmla="val -72080"/>
              <a:gd name="adj2" fmla="val -20458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solidFill>
                  <a:srgbClr val="FF0000"/>
                </a:solidFill>
              </a:rPr>
              <a:t>тарифтік белдеу </a:t>
            </a:r>
            <a:endParaRPr lang="ru-RU" b="1" dirty="0">
              <a:solidFill>
                <a:srgbClr val="FF0000"/>
              </a:solidFill>
            </a:endParaRPr>
          </a:p>
        </p:txBody>
      </p:sp>
      <p:sp>
        <p:nvSpPr>
          <p:cNvPr id="13" name="Скругленная прямоугольная выноска 12"/>
          <p:cNvSpPr/>
          <p:nvPr/>
        </p:nvSpPr>
        <p:spPr>
          <a:xfrm>
            <a:off x="5436096" y="3284984"/>
            <a:ext cx="2520280" cy="360040"/>
          </a:xfrm>
          <a:prstGeom prst="wedgeRoundRectCallout">
            <a:avLst>
              <a:gd name="adj1" fmla="val -66356"/>
              <a:gd name="adj2" fmla="val 11281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solidFill>
                  <a:srgbClr val="FF0000"/>
                </a:solidFill>
              </a:rPr>
              <a:t>белгіленген</a:t>
            </a:r>
            <a:endParaRPr lang="ru-RU" b="1" dirty="0">
              <a:solidFill>
                <a:srgbClr val="FF0000"/>
              </a:solidFill>
            </a:endParaRPr>
          </a:p>
        </p:txBody>
      </p:sp>
      <p:sp>
        <p:nvSpPr>
          <p:cNvPr id="14" name="Выноска со стрелками влево/вправо 13"/>
          <p:cNvSpPr/>
          <p:nvPr/>
        </p:nvSpPr>
        <p:spPr>
          <a:xfrm>
            <a:off x="2339752" y="4509120"/>
            <a:ext cx="3736432" cy="1800200"/>
          </a:xfrm>
          <a:prstGeom prst="lef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1400" b="1" dirty="0" smtClean="0">
                <a:solidFill>
                  <a:schemeClr val="accent2">
                    <a:lumMod val="75000"/>
                  </a:schemeClr>
                </a:solidFill>
              </a:rPr>
              <a:t>Жергілікті телефон желісі көрсететін қызмет үшін ақы абоненттердің санаттары бойынша сараланған</a:t>
            </a:r>
            <a:r>
              <a:rPr lang="kk-KZ" b="1" dirty="0" smtClean="0">
                <a:solidFill>
                  <a:schemeClr val="accent2">
                    <a:lumMod val="75000"/>
                  </a:schemeClr>
                </a:solidFill>
              </a:rPr>
              <a:t>: </a:t>
            </a:r>
            <a:endParaRPr lang="ru-RU" b="1" dirty="0">
              <a:solidFill>
                <a:schemeClr val="accent2">
                  <a:lumMod val="75000"/>
                </a:schemeClr>
              </a:solidFill>
            </a:endParaRPr>
          </a:p>
        </p:txBody>
      </p:sp>
      <p:sp>
        <p:nvSpPr>
          <p:cNvPr id="15" name="Прямоугольник 14"/>
          <p:cNvSpPr/>
          <p:nvPr/>
        </p:nvSpPr>
        <p:spPr>
          <a:xfrm>
            <a:off x="5508104" y="4653136"/>
            <a:ext cx="2952328" cy="14401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solidFill>
                  <a:schemeClr val="accent2">
                    <a:lumMod val="75000"/>
                  </a:schemeClr>
                </a:solidFill>
              </a:rPr>
              <a:t>телефонды ұжымдық пайдалану абоненттері (мекемелер, кәсіпорындар, ұйымдар). </a:t>
            </a:r>
            <a:endParaRPr lang="ru-RU" dirty="0">
              <a:solidFill>
                <a:schemeClr val="accent2">
                  <a:lumMod val="75000"/>
                </a:schemeClr>
              </a:solidFill>
            </a:endParaRPr>
          </a:p>
        </p:txBody>
      </p:sp>
      <p:sp>
        <p:nvSpPr>
          <p:cNvPr id="16" name="Прямоугольник 15"/>
          <p:cNvSpPr/>
          <p:nvPr/>
        </p:nvSpPr>
        <p:spPr>
          <a:xfrm>
            <a:off x="467544" y="4509120"/>
            <a:ext cx="2390056" cy="14401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 </a:t>
            </a:r>
            <a:r>
              <a:rPr lang="kk-KZ" dirty="0" smtClean="0">
                <a:solidFill>
                  <a:schemeClr val="accent2">
                    <a:lumMod val="75000"/>
                  </a:schemeClr>
                </a:solidFill>
              </a:rPr>
              <a:t>жеке пайдаланудағы пәтер телефондарының абоненттері </a:t>
            </a:r>
            <a:endParaRPr lang="ru-RU" dirty="0">
              <a:solidFill>
                <a:schemeClr val="accent2">
                  <a:lumMod val="75000"/>
                </a:schemeClr>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solidFill>
            <a:srgbClr val="9999FF"/>
          </a:solidFill>
        </p:spPr>
        <p:txBody>
          <a:bodyPr>
            <a:normAutofit fontScale="92500" lnSpcReduction="10000"/>
          </a:bodyPr>
          <a:lstStyle/>
          <a:p>
            <a:pPr algn="just">
              <a:buNone/>
            </a:pPr>
            <a:r>
              <a:rPr lang="kk-KZ" dirty="0" smtClean="0"/>
              <a:t>        Әлеуметтік қызмет көрсету - бір өзі еңсере алмайтын қиын тұрмыстық жағдайдағы (мүгедектік, жасының ұлғаюына, сырқаттығына байланысты өзін-өзі күтуге қабілетсіздік, жетімдік, қараусыз қалушылық, аз қамсыздандырылушылық, жұмыссыздық, белгілі бір түрғылықты мекенінің жоқ болуы, отбасында қатігездікпен қарауы, жалғызіліктілік, т. б.) азаматтарды әлеуметтік қорғау, әлеуметтік-тұрмыстық, әлеуметтік-медициналық, психологиялық-педагогикалық, әлеуметтік-құқықтық қызметтер мен материалдық көмек көрсету, әлеуметтік жерсіндіру және сауықтыру жөніндегі әлеуметтік қызмет орындарының қызметі.</a:t>
            </a:r>
            <a:endParaRPr lang="ru-RU" dirty="0" smtClean="0"/>
          </a:p>
          <a:p>
            <a:pPr>
              <a:buNone/>
            </a:pPr>
            <a:endParaRPr lang="ru-RU" dirty="0"/>
          </a:p>
        </p:txBody>
      </p:sp>
      <p:sp>
        <p:nvSpPr>
          <p:cNvPr id="2" name="Заголовок 1"/>
          <p:cNvSpPr>
            <a:spLocks noGrp="1"/>
          </p:cNvSpPr>
          <p:nvPr>
            <p:ph type="title"/>
          </p:nvPr>
        </p:nvSpPr>
        <p:spPr/>
        <p:txBody>
          <a:bodyPr>
            <a:normAutofit fontScale="90000"/>
          </a:bodyPr>
          <a:lstStyle/>
          <a:p>
            <a:r>
              <a:rPr lang="kk-KZ" b="1" dirty="0" smtClean="0"/>
              <a:t>4.Әлеуметтік қызмет көрсету</a:t>
            </a:r>
            <a:r>
              <a:rPr lang="ru-RU" dirty="0" smtClean="0"/>
              <a:t/>
            </a:r>
            <a:br>
              <a:rPr lang="ru-RU" dirty="0" smtClean="0"/>
            </a:b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484784"/>
            <a:ext cx="8229600" cy="4896543"/>
          </a:xfrm>
          <a:solidFill>
            <a:srgbClr val="9999FF"/>
          </a:solidFill>
        </p:spPr>
        <p:txBody>
          <a:bodyPr>
            <a:normAutofit fontScale="77500" lnSpcReduction="20000"/>
          </a:bodyPr>
          <a:lstStyle/>
          <a:p>
            <a:pPr algn="just">
              <a:buNone/>
            </a:pPr>
            <a:r>
              <a:rPr lang="kk-KZ" dirty="0" smtClean="0"/>
              <a:t>         Сауда халықа тұтыну тауарларын ұсынды. Олар үлкен партиямен (көтерме сауда) немесе бірбірлеп сатылады (бөлшек сауда). Сауда жұмысының негізгі көрсеткіші - оның көлемі (тауар айналымы) мен құрылымында. Халықтың әл-ауқатының өсуіне байланысты, сауда құрылымында азықтық емес тауарлар үлесі кебеюде (2007 ж: - 2/3-і). Адамдар азық-түліктен ет, үн және ұннан жасалған өнімдерге, көкөніске, май, қант және кәмпит сатып алуға, ал азықтық емес тауарлардан - киім, аяк киім және тұрмыстық, электр бұйымдарына көбірек ақша жүмсайды. Сауданың негізгі белігі (3/5-і) базарлардың үлесіне тиеді. Елімізде 50 мыңнан астам дүкендер бар. Ірі дүкендер - фирмалық супермаркеттер кең таралуда. Бірақ ең қажетті тауарлармен сауда жасайтын кішігірім дүкендер көп таралған күйде қалуда. Олар тұтынушыларға мейлінше жақын орналасқан. Барлық тауардың 1/3-і Алматыда сатылады, әрі сатып алынады. Ол - еліміздің басты сауда «сересі» болып табылады.</a:t>
            </a:r>
            <a:endParaRPr lang="ru-RU" dirty="0" smtClean="0"/>
          </a:p>
          <a:p>
            <a:pPr>
              <a:buNone/>
            </a:pPr>
            <a:endParaRPr lang="ru-RU" dirty="0"/>
          </a:p>
        </p:txBody>
      </p:sp>
      <p:sp>
        <p:nvSpPr>
          <p:cNvPr id="2" name="Заголовок 1"/>
          <p:cNvSpPr>
            <a:spLocks noGrp="1"/>
          </p:cNvSpPr>
          <p:nvPr>
            <p:ph type="title"/>
          </p:nvPr>
        </p:nvSpPr>
        <p:spPr/>
        <p:txBody>
          <a:bodyPr>
            <a:normAutofit fontScale="90000"/>
          </a:bodyPr>
          <a:lstStyle/>
          <a:p>
            <a:r>
              <a:rPr lang="kk-KZ" b="1" dirty="0" smtClean="0"/>
              <a:t/>
            </a:r>
            <a:br>
              <a:rPr lang="kk-KZ" b="1" dirty="0" smtClean="0"/>
            </a:br>
            <a:r>
              <a:rPr lang="kk-KZ" b="1" dirty="0" smtClean="0"/>
              <a:t>Тұрмыстық қызмет көрсету. </a:t>
            </a:r>
            <a:r>
              <a:rPr lang="ru-RU" dirty="0" smtClean="0"/>
              <a:t/>
            </a:r>
            <a:br>
              <a:rPr lang="ru-RU" dirty="0" smtClean="0"/>
            </a:b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916832"/>
            <a:ext cx="8229600" cy="4525963"/>
          </a:xfrm>
          <a:solidFill>
            <a:srgbClr val="9999FF"/>
          </a:solidFill>
        </p:spPr>
        <p:txBody>
          <a:bodyPr/>
          <a:lstStyle/>
          <a:p>
            <a:pPr algn="just">
              <a:buNone/>
            </a:pPr>
            <a:r>
              <a:rPr lang="kk-KZ" dirty="0" smtClean="0"/>
              <a:t>       Тұрмыстық қызмет көрсету мекемелері (шаштараздар, кір жуатын жерлер, киім тазалау орындары, моншалар, автомобиль, тұрмыстық техникалар жендеу, киім, аяқ киім тігу) негізінен қалаларда шоғырланған. Олардың бәрін адамдар күнделікті қолданып отырады, өйткені бұлардың бәрі адам өмірінің қажетті бөлшектерінің бірі болып табылады.</a:t>
            </a:r>
            <a:endParaRPr lang="ru-RU" dirty="0" smtClean="0"/>
          </a:p>
          <a:p>
            <a:pPr>
              <a:buNone/>
            </a:pPr>
            <a:endParaRPr lang="ru-RU" dirty="0"/>
          </a:p>
        </p:txBody>
      </p:sp>
      <p:pic>
        <p:nvPicPr>
          <p:cNvPr id="9218" name="Picture 2"/>
          <p:cNvPicPr>
            <a:picLocks noChangeAspect="1" noChangeArrowheads="1"/>
          </p:cNvPicPr>
          <p:nvPr/>
        </p:nvPicPr>
        <p:blipFill>
          <a:blip r:embed="rId2" cstate="print"/>
          <a:srcRect/>
          <a:stretch>
            <a:fillRect/>
          </a:stretch>
        </p:blipFill>
        <p:spPr bwMode="auto">
          <a:xfrm>
            <a:off x="683568" y="188640"/>
            <a:ext cx="2619375" cy="1743075"/>
          </a:xfrm>
          <a:prstGeom prst="rect">
            <a:avLst/>
          </a:prstGeom>
          <a:noFill/>
          <a:ln w="9525">
            <a:noFill/>
            <a:miter lim="800000"/>
            <a:headEnd/>
            <a:tailEnd/>
          </a:ln>
        </p:spPr>
      </p:pic>
      <p:pic>
        <p:nvPicPr>
          <p:cNvPr id="9219" name="Picture 3"/>
          <p:cNvPicPr>
            <a:picLocks noChangeAspect="1" noChangeArrowheads="1"/>
          </p:cNvPicPr>
          <p:nvPr/>
        </p:nvPicPr>
        <p:blipFill>
          <a:blip r:embed="rId3" cstate="print"/>
          <a:srcRect/>
          <a:stretch>
            <a:fillRect/>
          </a:stretch>
        </p:blipFill>
        <p:spPr bwMode="auto">
          <a:xfrm>
            <a:off x="3779912" y="188640"/>
            <a:ext cx="2619375" cy="1743075"/>
          </a:xfrm>
          <a:prstGeom prst="rect">
            <a:avLst/>
          </a:prstGeom>
          <a:noFill/>
          <a:ln w="9525">
            <a:noFill/>
            <a:miter lim="800000"/>
            <a:headEnd/>
            <a:tailEnd/>
          </a:ln>
        </p:spPr>
      </p:pic>
      <p:pic>
        <p:nvPicPr>
          <p:cNvPr id="9220" name="Picture 4"/>
          <p:cNvPicPr>
            <a:picLocks noChangeAspect="1" noChangeArrowheads="1"/>
          </p:cNvPicPr>
          <p:nvPr/>
        </p:nvPicPr>
        <p:blipFill>
          <a:blip r:embed="rId4" cstate="print"/>
          <a:srcRect/>
          <a:stretch>
            <a:fillRect/>
          </a:stretch>
        </p:blipFill>
        <p:spPr bwMode="auto">
          <a:xfrm>
            <a:off x="6400800" y="0"/>
            <a:ext cx="2743200" cy="198884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just">
              <a:buNone/>
            </a:pPr>
            <a:r>
              <a:rPr lang="kk-KZ" sz="4000" dirty="0" smtClean="0"/>
              <a:t>     Қызмет көрсету туралы түсінік беру, оның түрлері мен қажеттілігі туралы әңгімелеу.</a:t>
            </a:r>
            <a:endParaRPr lang="ru-RU" sz="4000" dirty="0"/>
          </a:p>
        </p:txBody>
      </p:sp>
      <p:sp>
        <p:nvSpPr>
          <p:cNvPr id="2" name="Заголовок 1"/>
          <p:cNvSpPr>
            <a:spLocks noGrp="1"/>
          </p:cNvSpPr>
          <p:nvPr>
            <p:ph type="title"/>
          </p:nvPr>
        </p:nvSpPr>
        <p:spPr/>
        <p:txBody>
          <a:bodyPr/>
          <a:lstStyle/>
          <a:p>
            <a:r>
              <a:rPr lang="kk-KZ" b="1" dirty="0" smtClean="0"/>
              <a:t>Мақсаты:</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600200"/>
            <a:ext cx="8229600" cy="4709120"/>
          </a:xfrm>
        </p:spPr>
        <p:txBody>
          <a:bodyPr/>
          <a:lstStyle/>
          <a:p>
            <a:pPr>
              <a:buNone/>
            </a:pPr>
            <a:r>
              <a:rPr lang="kk-KZ" dirty="0" smtClean="0"/>
              <a:t>1. Қызмет көрсету дегеніміз не?</a:t>
            </a:r>
            <a:endParaRPr lang="ru-RU" dirty="0" smtClean="0"/>
          </a:p>
          <a:p>
            <a:pPr>
              <a:buNone/>
            </a:pPr>
            <a:r>
              <a:rPr lang="kk-KZ" dirty="0" smtClean="0"/>
              <a:t>2. Қызмет көрсетудің қандай түрлері болады?</a:t>
            </a:r>
            <a:endParaRPr lang="ru-RU" dirty="0" smtClean="0"/>
          </a:p>
          <a:p>
            <a:pPr>
              <a:buNone/>
            </a:pPr>
            <a:r>
              <a:rPr lang="kk-KZ" dirty="0" smtClean="0"/>
              <a:t>3. Қызмет көрсетудің адам өміріндегі маңыздылығы мен қызметі Қандай?</a:t>
            </a:r>
            <a:endParaRPr lang="ru-RU" dirty="0" smtClean="0"/>
          </a:p>
          <a:p>
            <a:pPr>
              <a:buNone/>
            </a:pPr>
            <a:r>
              <a:rPr lang="kk-KZ" dirty="0" smtClean="0"/>
              <a:t>4.Тұрмыстық қызмет көрсету түрлерін қалай пайдаланасыз? Өз пікірлеріңіз.</a:t>
            </a:r>
            <a:endParaRPr lang="ru-RU" dirty="0" smtClean="0"/>
          </a:p>
          <a:p>
            <a:pPr>
              <a:buNone/>
            </a:pPr>
            <a:endParaRPr lang="ru-RU" dirty="0"/>
          </a:p>
        </p:txBody>
      </p:sp>
      <p:sp>
        <p:nvSpPr>
          <p:cNvPr id="2" name="Заголовок 1"/>
          <p:cNvSpPr>
            <a:spLocks noGrp="1"/>
          </p:cNvSpPr>
          <p:nvPr>
            <p:ph type="title"/>
          </p:nvPr>
        </p:nvSpPr>
        <p:spPr/>
        <p:txBody>
          <a:bodyPr>
            <a:normAutofit fontScale="90000"/>
          </a:bodyPr>
          <a:lstStyle/>
          <a:p>
            <a:r>
              <a:rPr lang="kk-KZ" b="1" dirty="0" smtClean="0"/>
              <a:t/>
            </a:r>
            <a:br>
              <a:rPr lang="kk-KZ" b="1" dirty="0" smtClean="0"/>
            </a:br>
            <a:r>
              <a:rPr lang="kk-KZ" b="1" dirty="0" smtClean="0"/>
              <a:t>Тақырыпты бекітуге арналған сұрақтар:</a:t>
            </a:r>
            <a:r>
              <a:rPr lang="ru-RU" dirty="0" smtClean="0"/>
              <a:t/>
            </a:r>
            <a:br>
              <a:rPr lang="ru-RU" dirty="0" smtClean="0"/>
            </a:b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kk-KZ" dirty="0" smtClean="0"/>
              <a:t>1. Жекеева К.О., Әбдірахманова Қ.Ж. «Қазақ тілі» А -2010</a:t>
            </a:r>
            <a:endParaRPr lang="ru-RU" dirty="0" smtClean="0"/>
          </a:p>
          <a:p>
            <a:pPr>
              <a:buNone/>
            </a:pPr>
            <a:r>
              <a:rPr lang="kk-KZ" dirty="0" smtClean="0"/>
              <a:t>2. Қазақстан энциклопедиясы</a:t>
            </a:r>
            <a:endParaRPr lang="ru-RU" dirty="0" smtClean="0"/>
          </a:p>
          <a:p>
            <a:pPr>
              <a:buNone/>
            </a:pPr>
            <a:r>
              <a:rPr lang="kk-KZ" dirty="0" smtClean="0"/>
              <a:t>3. Өз беттерінше қосымша материал дайындау.</a:t>
            </a:r>
            <a:endParaRPr lang="ru-RU" dirty="0" smtClean="0"/>
          </a:p>
          <a:p>
            <a:pPr>
              <a:buNone/>
            </a:pPr>
            <a:r>
              <a:rPr lang="kk-KZ" b="1" dirty="0" smtClean="0"/>
              <a:t> </a:t>
            </a:r>
            <a:endParaRPr lang="ru-RU" dirty="0" smtClean="0"/>
          </a:p>
          <a:p>
            <a:endParaRPr lang="ru-RU" dirty="0"/>
          </a:p>
        </p:txBody>
      </p:sp>
      <p:sp>
        <p:nvSpPr>
          <p:cNvPr id="2" name="Заголовок 1"/>
          <p:cNvSpPr>
            <a:spLocks noGrp="1"/>
          </p:cNvSpPr>
          <p:nvPr>
            <p:ph type="title"/>
          </p:nvPr>
        </p:nvSpPr>
        <p:spPr/>
        <p:txBody>
          <a:bodyPr>
            <a:normAutofit fontScale="90000"/>
          </a:bodyPr>
          <a:lstStyle/>
          <a:p>
            <a:r>
              <a:rPr lang="kk-KZ" b="1" dirty="0" smtClean="0"/>
              <a:t/>
            </a:r>
            <a:br>
              <a:rPr lang="kk-KZ" b="1" dirty="0" smtClean="0"/>
            </a:br>
            <a:r>
              <a:rPr lang="kk-KZ" b="1" dirty="0" smtClean="0"/>
              <a:t>Пайдаланылатын әдебиеттер:</a:t>
            </a:r>
            <a:r>
              <a:rPr lang="ru-RU" dirty="0" smtClean="0"/>
              <a:t/>
            </a:r>
            <a:br>
              <a:rPr lang="ru-RU" dirty="0" smtClean="0"/>
            </a:b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kk-KZ" dirty="0" smtClean="0"/>
              <a:t>1. Қызмет көрсету туралы түсінік.</a:t>
            </a:r>
            <a:endParaRPr lang="ru-RU" dirty="0" smtClean="0"/>
          </a:p>
          <a:p>
            <a:pPr>
              <a:buNone/>
            </a:pPr>
            <a:r>
              <a:rPr lang="kk-KZ" dirty="0" smtClean="0"/>
              <a:t>2. Қызмет көрсету нарығы.</a:t>
            </a:r>
            <a:endParaRPr lang="ru-RU" dirty="0" smtClean="0"/>
          </a:p>
          <a:p>
            <a:pPr>
              <a:buNone/>
            </a:pPr>
            <a:r>
              <a:rPr lang="kk-KZ" dirty="0" smtClean="0"/>
              <a:t>3. Қызмет қөрсету тарифі мен бағасы.</a:t>
            </a:r>
            <a:endParaRPr lang="ru-RU" dirty="0" smtClean="0"/>
          </a:p>
          <a:p>
            <a:pPr>
              <a:buNone/>
            </a:pPr>
            <a:r>
              <a:rPr lang="kk-KZ" dirty="0" smtClean="0"/>
              <a:t>4. Әлеуметтік қызмет көрсету.</a:t>
            </a:r>
            <a:endParaRPr lang="ru-RU" dirty="0" smtClean="0"/>
          </a:p>
          <a:p>
            <a:pPr>
              <a:buNone/>
            </a:pPr>
            <a:r>
              <a:rPr lang="kk-KZ" dirty="0" smtClean="0"/>
              <a:t>5. Тұрмыстық қызмет көрсету.</a:t>
            </a:r>
            <a:r>
              <a:rPr lang="kk-KZ" b="1" dirty="0" smtClean="0"/>
              <a:t> </a:t>
            </a:r>
            <a:endParaRPr lang="ru-RU" dirty="0" smtClean="0"/>
          </a:p>
          <a:p>
            <a:pPr>
              <a:buNone/>
            </a:pPr>
            <a:r>
              <a:rPr lang="kk-KZ" dirty="0" smtClean="0"/>
              <a:t> </a:t>
            </a:r>
            <a:endParaRPr lang="ru-RU" dirty="0" smtClean="0"/>
          </a:p>
          <a:p>
            <a:endParaRPr lang="ru-RU" dirty="0"/>
          </a:p>
        </p:txBody>
      </p:sp>
      <p:sp>
        <p:nvSpPr>
          <p:cNvPr id="2" name="Заголовок 1"/>
          <p:cNvSpPr>
            <a:spLocks noGrp="1"/>
          </p:cNvSpPr>
          <p:nvPr>
            <p:ph type="title"/>
          </p:nvPr>
        </p:nvSpPr>
        <p:spPr/>
        <p:txBody>
          <a:bodyPr/>
          <a:lstStyle/>
          <a:p>
            <a:r>
              <a:rPr lang="kk-KZ" b="1" dirty="0" smtClean="0"/>
              <a:t>Жоспар:</a:t>
            </a:r>
            <a:r>
              <a:rPr lang="kk-KZ" dirty="0" smtClean="0"/>
              <a:t> </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just">
              <a:buNone/>
            </a:pPr>
            <a:r>
              <a:rPr lang="kk-KZ" b="1" dirty="0" smtClean="0"/>
              <a:t>   Қызмет көрсету</a:t>
            </a:r>
            <a:r>
              <a:rPr lang="kk-KZ" dirty="0" smtClean="0"/>
              <a:t> — заттық нысан сипатына ие болатын және тұтынылу құны еңбектің заттық өнімінен өзгеше түрде нақты еңбектің пайдалы нәтижесінен көрініс табатын арнайы еңбек өнімі. Дәрігер, мұғалім, актер, шаштараз, т.б. көрсететін қызмет осындай еңбек өніміне жатады. Олардың еңбегімен сатып алу және сату нысаны, тұтыну заты бола алатын бейзаттық нысандағы белгілі бір өнім өндіріледі. Алайда Қызмет көрсету ұрлана алмайды, бірақ оны өндіру мен тұтыну үдерісі уақыт жағынан үйлес келеді. </a:t>
            </a:r>
            <a:endParaRPr lang="ru-RU" dirty="0"/>
          </a:p>
        </p:txBody>
      </p:sp>
      <p:sp>
        <p:nvSpPr>
          <p:cNvPr id="2" name="Заголовок 1"/>
          <p:cNvSpPr>
            <a:spLocks noGrp="1"/>
          </p:cNvSpPr>
          <p:nvPr>
            <p:ph type="title"/>
          </p:nvPr>
        </p:nvSpPr>
        <p:spPr/>
        <p:txBody>
          <a:bodyPr>
            <a:normAutofit/>
          </a:bodyPr>
          <a:lstStyle/>
          <a:p>
            <a:r>
              <a:rPr lang="kk-KZ" dirty="0" smtClean="0"/>
              <a:t>1. Қызмет көрсету туралы түсінік.</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20689"/>
            <a:ext cx="8229600" cy="3528392"/>
          </a:xfrm>
        </p:spPr>
        <p:txBody>
          <a:bodyPr>
            <a:normAutofit/>
          </a:bodyPr>
          <a:lstStyle/>
          <a:p>
            <a:pPr algn="just">
              <a:buNone/>
            </a:pPr>
            <a:r>
              <a:rPr lang="kk-KZ" b="1" dirty="0" smtClean="0">
                <a:solidFill>
                  <a:srgbClr val="FF0000"/>
                </a:solidFill>
              </a:rPr>
              <a:t>      </a:t>
            </a:r>
            <a:endParaRPr lang="kk-KZ" b="1" dirty="0" smtClean="0">
              <a:solidFill>
                <a:srgbClr val="FF0000"/>
              </a:solidFill>
            </a:endParaRPr>
          </a:p>
          <a:p>
            <a:pPr algn="just">
              <a:buNone/>
            </a:pPr>
            <a:endParaRPr lang="kk-KZ" b="1" dirty="0" smtClean="0">
              <a:solidFill>
                <a:srgbClr val="FF0000"/>
              </a:solidFill>
            </a:endParaRPr>
          </a:p>
          <a:p>
            <a:pPr algn="just">
              <a:buNone/>
            </a:pPr>
            <a:endParaRPr lang="kk-KZ" b="1" dirty="0" smtClean="0">
              <a:solidFill>
                <a:srgbClr val="FF0000"/>
              </a:solidFill>
            </a:endParaRPr>
          </a:p>
          <a:p>
            <a:pPr algn="just">
              <a:buNone/>
            </a:pPr>
            <a:endParaRPr lang="kk-KZ" b="1" dirty="0" smtClean="0">
              <a:solidFill>
                <a:srgbClr val="FF0000"/>
              </a:solidFill>
            </a:endParaRPr>
          </a:p>
          <a:p>
            <a:pPr algn="just">
              <a:buNone/>
            </a:pPr>
            <a:r>
              <a:rPr lang="kk-KZ" b="1" dirty="0" smtClean="0">
                <a:solidFill>
                  <a:srgbClr val="FF0000"/>
                </a:solidFill>
              </a:rPr>
              <a:t> </a:t>
            </a:r>
            <a:r>
              <a:rPr lang="kk-KZ" b="1" dirty="0" smtClean="0">
                <a:solidFill>
                  <a:srgbClr val="FF0000"/>
                </a:solidFill>
              </a:rPr>
              <a:t>       </a:t>
            </a:r>
            <a:r>
              <a:rPr lang="kk-KZ" b="1" dirty="0" smtClean="0">
                <a:solidFill>
                  <a:srgbClr val="FF0000"/>
                </a:solidFill>
              </a:rPr>
              <a:t>Қызмет </a:t>
            </a:r>
            <a:r>
              <a:rPr lang="kk-KZ" b="1" dirty="0" smtClean="0">
                <a:solidFill>
                  <a:srgbClr val="FF0000"/>
                </a:solidFill>
              </a:rPr>
              <a:t>көрсету </a:t>
            </a:r>
            <a:r>
              <a:rPr lang="kk-KZ" dirty="0" smtClean="0"/>
              <a:t>(тұрмыстық техниканы жөндеу, жеке тапсырыспен киім тігу, т.б.) түрлеріне бөлінеді. </a:t>
            </a:r>
            <a:endParaRPr lang="ru-RU" dirty="0"/>
          </a:p>
        </p:txBody>
      </p:sp>
      <p:pic>
        <p:nvPicPr>
          <p:cNvPr id="2050" name="Picture 2"/>
          <p:cNvPicPr>
            <a:picLocks noChangeAspect="1" noChangeArrowheads="1"/>
          </p:cNvPicPr>
          <p:nvPr/>
        </p:nvPicPr>
        <p:blipFill>
          <a:blip r:embed="rId2" cstate="print"/>
          <a:srcRect/>
          <a:stretch>
            <a:fillRect/>
          </a:stretch>
        </p:blipFill>
        <p:spPr bwMode="auto">
          <a:xfrm>
            <a:off x="827584" y="4365104"/>
            <a:ext cx="3024336" cy="232219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5436096" y="4437112"/>
            <a:ext cx="3168352" cy="2420888"/>
          </a:xfrm>
          <a:prstGeom prst="rect">
            <a:avLst/>
          </a:prstGeom>
          <a:noFill/>
          <a:ln w="9525">
            <a:noFill/>
            <a:miter lim="800000"/>
            <a:headEnd/>
            <a:tailEnd/>
          </a:ln>
        </p:spPr>
      </p:pic>
      <p:sp>
        <p:nvSpPr>
          <p:cNvPr id="5" name="Овал 4"/>
          <p:cNvSpPr/>
          <p:nvPr/>
        </p:nvSpPr>
        <p:spPr>
          <a:xfrm>
            <a:off x="2987824" y="188640"/>
            <a:ext cx="4104456"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solidFill>
                  <a:srgbClr val="FF0000"/>
                </a:solidFill>
              </a:rPr>
              <a:t>Қызмет көрсету</a:t>
            </a:r>
            <a:endParaRPr lang="ru-RU" dirty="0"/>
          </a:p>
        </p:txBody>
      </p:sp>
      <p:sp>
        <p:nvSpPr>
          <p:cNvPr id="6" name="Скругленная прямоугольная выноска 5"/>
          <p:cNvSpPr/>
          <p:nvPr/>
        </p:nvSpPr>
        <p:spPr>
          <a:xfrm>
            <a:off x="8964488" y="2492896"/>
            <a:ext cx="45719" cy="45719"/>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кругленная прямоугольная выноска 6"/>
          <p:cNvSpPr/>
          <p:nvPr/>
        </p:nvSpPr>
        <p:spPr>
          <a:xfrm>
            <a:off x="755576" y="1052736"/>
            <a:ext cx="2894112" cy="1548752"/>
          </a:xfrm>
          <a:prstGeom prst="wedgeRoundRectCallout">
            <a:avLst>
              <a:gd name="adj1" fmla="val 37800"/>
              <a:gd name="adj2" fmla="val -7431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solidFill>
                  <a:srgbClr val="FF0000"/>
                </a:solidFill>
              </a:rPr>
              <a:t>бейматериалдық </a:t>
            </a:r>
            <a:r>
              <a:rPr lang="kk-KZ" dirty="0" smtClean="0"/>
              <a:t>(жаттықтырушылардың, заңгерлердің, актерлердің, банк қызметкерлерінің, т.б.)</a:t>
            </a:r>
            <a:endParaRPr lang="ru-RU" dirty="0"/>
          </a:p>
        </p:txBody>
      </p:sp>
      <p:sp>
        <p:nvSpPr>
          <p:cNvPr id="8" name="Скругленная прямоугольная выноска 7"/>
          <p:cNvSpPr/>
          <p:nvPr/>
        </p:nvSpPr>
        <p:spPr>
          <a:xfrm>
            <a:off x="5940152" y="1484784"/>
            <a:ext cx="2520280" cy="972688"/>
          </a:xfrm>
          <a:prstGeom prst="wedgeRoundRectCallout">
            <a:avLst>
              <a:gd name="adj1" fmla="val -25717"/>
              <a:gd name="adj2" fmla="val -11195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rgbClr val="FF0000"/>
                </a:solidFill>
              </a:rPr>
              <a:t>материалды</a:t>
            </a:r>
            <a:r>
              <a:rPr lang="kk-KZ" b="1" dirty="0" smtClean="0">
                <a:solidFill>
                  <a:srgbClr val="FF0000"/>
                </a:solidFill>
              </a:rPr>
              <a:t>қ</a:t>
            </a:r>
            <a:endParaRPr lang="ru-RU" b="1"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3"/>
            <a:ext cx="8229600" cy="4320480"/>
          </a:xfrm>
        </p:spPr>
        <p:txBody>
          <a:bodyPr>
            <a:normAutofit/>
          </a:bodyPr>
          <a:lstStyle/>
          <a:p>
            <a:pPr algn="just">
              <a:buNone/>
            </a:pPr>
            <a:r>
              <a:rPr lang="kk-KZ" dirty="0" smtClean="0"/>
              <a:t>        Материалдық Қызмет көрсету жағдайында материалдық зат өндіріс нәтижесі және тұтыну нысаны болып табылады. Қызмет көрсету аясының ілгерілеуі үшін іргелі негізі болып табылатын материалдық өндірістің дамуы, сондай-ақ Қызмет көрсету аясындағы еңбек бөлінісі Қызмет көрсету түрлерін кеңейте түседі. </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988840"/>
            <a:ext cx="8229600" cy="5141168"/>
          </a:xfrm>
        </p:spPr>
        <p:txBody>
          <a:bodyPr>
            <a:normAutofit fontScale="92500" lnSpcReduction="10000"/>
          </a:bodyPr>
          <a:lstStyle/>
          <a:p>
            <a:pPr algn="just">
              <a:buNone/>
            </a:pPr>
            <a:r>
              <a:rPr lang="kk-KZ" dirty="0" smtClean="0"/>
              <a:t>      Қызмет көрсету мазмұнына қарай жеке адамға үйде Қызмет көрсету (аспаздар, үй қызметшілері, т.б.), жаңа бұйымдар жасайтын Қызмет көрсету (халықтың жеке тапсырыстары бойынша тұрғын үйлер салу, киім-кешекті не аяқ киімді жеке-дара тапсырыс бойынша тігу, т.б.), бұрын пайдаланылған тауарлардың тұтынылу қасиетін қалпына келтіру (тұрғын үйлерді, тұрмыстық техниканы, т.б. жөндеу), зияткерлік Қызмет көрсету (жаттықтырушылық, жарнама, т.б.), білім беру, денсаулық сақтау, мәдениет аясындағы Қызмет көрсету, көлік, пошта телекоммуникация көрсететін қызмет, банктер мен сақтандыру қоғамдарының Қызмет көрсетуі, сауықтыру мекемелерінің, қоғамдық тамақтандыру кәсіпорындарының Қызмет көрсетуі түрлеріне жіктеледі.</a:t>
            </a:r>
            <a:endParaRPr lang="ru-RU" dirty="0"/>
          </a:p>
        </p:txBody>
      </p:sp>
      <p:pic>
        <p:nvPicPr>
          <p:cNvPr id="3074" name="Picture 2"/>
          <p:cNvPicPr>
            <a:picLocks noChangeAspect="1" noChangeArrowheads="1"/>
          </p:cNvPicPr>
          <p:nvPr/>
        </p:nvPicPr>
        <p:blipFill>
          <a:blip r:embed="rId2" cstate="print"/>
          <a:srcRect/>
          <a:stretch>
            <a:fillRect/>
          </a:stretch>
        </p:blipFill>
        <p:spPr bwMode="auto">
          <a:xfrm>
            <a:off x="827584" y="0"/>
            <a:ext cx="2619375" cy="1916832"/>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3419872" y="0"/>
            <a:ext cx="2619375" cy="1916832"/>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6156176" y="0"/>
            <a:ext cx="2847975" cy="1916832"/>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124744"/>
            <a:ext cx="8229600" cy="4925144"/>
          </a:xfrm>
        </p:spPr>
        <p:txBody>
          <a:bodyPr>
            <a:normAutofit fontScale="92500" lnSpcReduction="20000"/>
          </a:bodyPr>
          <a:lstStyle/>
          <a:p>
            <a:pPr algn="just">
              <a:buNone/>
            </a:pPr>
            <a:r>
              <a:rPr lang="kk-KZ" dirty="0" smtClean="0"/>
              <a:t>       Тұтынушы үшін қоғамдық тұтыну қорларын бөлу тұрғысынан Қызмет көрсету ақылы (Қызмет көрсетуге тұтынушы ақы төлейтін) және ақысыз (бюджеттік қаражат есебінен көрсетілетін) Қызмет көрсету түрлеріне бөлінеді. Қызмет көрсету өндірістік қатынастардың сипатына қарай түрлі әлеум.-экон. нысанда болуы мүмкін. Тауар ретінде Қызмет көрсету екі жақты құрылымға ие болады: арнайы тұтыну құны (нақты еңбектің пайдалы нәтижесі) мен құн (Қызмет көрсетудегі қоғамдық қажетті еңбек) сипатында көрініс табады. Демек, Қызмет көрсету аясы өзінің тіршілік етуі мен дамуына қажетті қорды өзі ғана ұдайы өндіреді, ал осы аяға жұмсалған еңбек Қызмет көрсету өндірісіне қатысушылар табысының көзі болып табылады, бірақ ол материалдық өндірісте жасалған құнды</a:t>
            </a:r>
            <a:endParaRPr lang="ru-RU" dirty="0" smtClean="0"/>
          </a:p>
          <a:p>
            <a:pPr algn="just">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060848"/>
            <a:ext cx="8229600" cy="4525963"/>
          </a:xfrm>
        </p:spPr>
        <p:txBody>
          <a:bodyPr>
            <a:normAutofit/>
          </a:bodyPr>
          <a:lstStyle/>
          <a:p>
            <a:pPr algn="just">
              <a:buNone/>
            </a:pPr>
            <a:r>
              <a:rPr lang="kk-KZ" dirty="0" smtClean="0"/>
              <a:t>     Қызмет көрсету аясының пайдасына қайта бөлу нәтижесі болып табылмайды. Қоғамдық еңбек бөлінісі құрылымында Қызмет көрсету аясы экономиканың “бірінші” секторына жататын ауыл шаруашылығы мен “екінші” секторына жататын өнеркәсіптен өзгеше түрде заттай тауарлар сияқты жалпы ұлттық өнім мен ұлттық табыстың құрамына кіреді. Қоғамдық өндіріс жүйесіндегі Қызмет көрсету аясының үлесі елдің экон. дамуы деңгейінің өзіндік көрсеткіші болып табылады.</a:t>
            </a:r>
            <a:endParaRPr lang="ru-RU" dirty="0" smtClean="0"/>
          </a:p>
          <a:p>
            <a:pPr algn="just">
              <a:buNone/>
            </a:pPr>
            <a:endParaRPr lang="ru-RU" dirty="0"/>
          </a:p>
        </p:txBody>
      </p:sp>
      <p:pic>
        <p:nvPicPr>
          <p:cNvPr id="4098" name="Picture 2"/>
          <p:cNvPicPr>
            <a:picLocks noChangeAspect="1" noChangeArrowheads="1"/>
          </p:cNvPicPr>
          <p:nvPr/>
        </p:nvPicPr>
        <p:blipFill>
          <a:blip r:embed="rId2" cstate="print"/>
          <a:srcRect/>
          <a:stretch>
            <a:fillRect/>
          </a:stretch>
        </p:blipFill>
        <p:spPr bwMode="auto">
          <a:xfrm>
            <a:off x="683568" y="0"/>
            <a:ext cx="2664296" cy="2003723"/>
          </a:xfrm>
          <a:prstGeom prst="rect">
            <a:avLst/>
          </a:prstGeom>
          <a:noFill/>
          <a:ln w="9525">
            <a:noFill/>
            <a:miter lim="800000"/>
            <a:headEnd/>
            <a:tailEnd/>
          </a:ln>
        </p:spPr>
      </p:pic>
      <p:pic>
        <p:nvPicPr>
          <p:cNvPr id="4100" name="Picture 4"/>
          <p:cNvPicPr>
            <a:picLocks noChangeAspect="1" noChangeArrowheads="1"/>
          </p:cNvPicPr>
          <p:nvPr/>
        </p:nvPicPr>
        <p:blipFill>
          <a:blip r:embed="rId3" cstate="print"/>
          <a:srcRect/>
          <a:stretch>
            <a:fillRect/>
          </a:stretch>
        </p:blipFill>
        <p:spPr bwMode="auto">
          <a:xfrm>
            <a:off x="3491880" y="0"/>
            <a:ext cx="2628900" cy="1916832"/>
          </a:xfrm>
          <a:prstGeom prst="rect">
            <a:avLst/>
          </a:prstGeom>
          <a:noFill/>
          <a:ln w="9525">
            <a:noFill/>
            <a:miter lim="800000"/>
            <a:headEnd/>
            <a:tailEnd/>
          </a:ln>
        </p:spPr>
      </p:pic>
      <p:pic>
        <p:nvPicPr>
          <p:cNvPr id="4101" name="Picture 5"/>
          <p:cNvPicPr>
            <a:picLocks noChangeAspect="1" noChangeArrowheads="1"/>
          </p:cNvPicPr>
          <p:nvPr/>
        </p:nvPicPr>
        <p:blipFill>
          <a:blip r:embed="rId4" cstate="print"/>
          <a:srcRect/>
          <a:stretch>
            <a:fillRect/>
          </a:stretch>
        </p:blipFill>
        <p:spPr bwMode="auto">
          <a:xfrm>
            <a:off x="6353175" y="0"/>
            <a:ext cx="2790825" cy="198884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96</TotalTime>
  <Words>1355</Words>
  <Application>Microsoft Office PowerPoint</Application>
  <PresentationFormat>Экран (4:3)</PresentationFormat>
  <Paragraphs>75</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Бумажная</vt:lpstr>
      <vt:lpstr>Тұрмыстық қызмет көрсету. </vt:lpstr>
      <vt:lpstr>Мақсаты:</vt:lpstr>
      <vt:lpstr>Жоспар: </vt:lpstr>
      <vt:lpstr>1. Қызмет көрсету туралы түсінік.</vt:lpstr>
      <vt:lpstr>Слайд 5</vt:lpstr>
      <vt:lpstr>Слайд 6</vt:lpstr>
      <vt:lpstr>Слайд 7</vt:lpstr>
      <vt:lpstr>Слайд 8</vt:lpstr>
      <vt:lpstr>Слайд 9</vt:lpstr>
      <vt:lpstr> 2. Қызмет көрсету нарығы. </vt:lpstr>
      <vt:lpstr>Слайд 11</vt:lpstr>
      <vt:lpstr>Слайд 12</vt:lpstr>
      <vt:lpstr> 3. Қызмет қөрсету тарифі мен бағасы. </vt:lpstr>
      <vt:lpstr>Түрлері:</vt:lpstr>
      <vt:lpstr>Слайд 15</vt:lpstr>
      <vt:lpstr>Слайд 16</vt:lpstr>
      <vt:lpstr>4.Әлеуметтік қызмет көрсету </vt:lpstr>
      <vt:lpstr> Тұрмыстық қызмет көрсету.  </vt:lpstr>
      <vt:lpstr>Слайд 19</vt:lpstr>
      <vt:lpstr> Тақырыпты бекітуге арналған сұрақтар: </vt:lpstr>
      <vt:lpstr> Пайдаланылатын әдебиеттер: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Тұрмыстық қызмет көрсету. </dc:title>
  <dc:creator>User</dc:creator>
  <cp:lastModifiedBy>User</cp:lastModifiedBy>
  <cp:revision>11</cp:revision>
  <dcterms:created xsi:type="dcterms:W3CDTF">2014-01-30T09:14:14Z</dcterms:created>
  <dcterms:modified xsi:type="dcterms:W3CDTF">2014-03-25T19:59:03Z</dcterms:modified>
</cp:coreProperties>
</file>